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7" r:id="rId2"/>
    <p:sldId id="256" r:id="rId3"/>
    <p:sldId id="261" r:id="rId4"/>
    <p:sldId id="258" r:id="rId5"/>
    <p:sldId id="265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B2BB"/>
    <a:srgbClr val="799BA7"/>
    <a:srgbClr val="7DA4A5"/>
    <a:srgbClr val="9DB2B3"/>
    <a:srgbClr val="2F3636"/>
    <a:srgbClr val="323A3A"/>
    <a:srgbClr val="2A3232"/>
    <a:srgbClr val="2E3636"/>
    <a:srgbClr val="343C3C"/>
    <a:srgbClr val="252B2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94" autoAdjust="0"/>
    <p:restoredTop sz="94660"/>
  </p:normalViewPr>
  <p:slideViewPr>
    <p:cSldViewPr>
      <p:cViewPr>
        <p:scale>
          <a:sx n="100" d="100"/>
          <a:sy n="100" d="100"/>
        </p:scale>
        <p:origin x="-309" y="7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6E226-8CC0-42B6-AFE1-9EEEC8DD7CC8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8387D-81F4-4379-ADA3-9FA331B9C84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8387D-81F4-4379-ADA3-9FA331B9C845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201FF-4891-4B97-89D2-8CB903A5C1D1}" type="datetimeFigureOut">
              <a:rPr lang="fr-FR" smtClean="0"/>
              <a:pPr/>
              <a:t>29/04/2019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81B42-189A-485C-BFEF-7D6EA3BAFF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9DB2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6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2" cstate="print"/>
          <a:srcRect l="25397" t="21694" r="25397" b="15806"/>
          <a:stretch>
            <a:fillRect/>
          </a:stretch>
        </p:blipFill>
        <p:spPr bwMode="auto">
          <a:xfrm>
            <a:off x="3347864" y="116632"/>
            <a:ext cx="2232248" cy="324036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573016"/>
            <a:ext cx="29527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8172400" y="2492896"/>
            <a:ext cx="971600" cy="1410387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547664" y="1628800"/>
            <a:ext cx="64087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14488"/>
            <a:r>
              <a:rPr lang="fr-FR" dirty="0" smtClean="0"/>
              <a:t>Nettoyage avant et après chaque utilisation</a:t>
            </a:r>
          </a:p>
          <a:p>
            <a:pPr marL="361950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1400" dirty="0" smtClean="0"/>
              <a:t>Allumer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 (bouton derrière à gauche)</a:t>
            </a:r>
          </a:p>
          <a:p>
            <a:pPr marL="719138" indent="1588"/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Attendre les deux bip avant d’ouvrir (Ne jamais soulever la plaque avant la fin du deuxième bip)</a:t>
            </a:r>
          </a:p>
          <a:p>
            <a:pPr marL="361950"/>
            <a:endParaRPr lang="fr-FR" sz="1400" dirty="0" smtClean="0"/>
          </a:p>
          <a:p>
            <a:pPr marL="361950"/>
            <a:r>
              <a:rPr lang="fr-FR" sz="1400" dirty="0" smtClean="0"/>
              <a:t>Placer le laser devant soi avec les flèches du pad (entouré en jaune) </a:t>
            </a:r>
          </a:p>
          <a:p>
            <a:pPr marL="361950"/>
            <a:r>
              <a:rPr lang="fr-FR" sz="1400" dirty="0" smtClean="0"/>
              <a:t>et mettre en veille (vert)</a:t>
            </a:r>
          </a:p>
          <a:p>
            <a:pPr marL="361950"/>
            <a:endParaRPr lang="fr-FR" sz="1400" dirty="0"/>
          </a:p>
          <a:p>
            <a:pPr marL="361950"/>
            <a:endParaRPr lang="fr-FR" sz="1400" dirty="0" smtClean="0"/>
          </a:p>
          <a:p>
            <a:pPr marL="361950"/>
            <a:endParaRPr lang="fr-FR" sz="1400" dirty="0"/>
          </a:p>
          <a:p>
            <a:pPr marL="361950"/>
            <a:endParaRPr lang="fr-FR" sz="1400" dirty="0" smtClean="0"/>
          </a:p>
          <a:p>
            <a:pPr marL="361950"/>
            <a:endParaRPr lang="fr-FR" sz="1400" dirty="0"/>
          </a:p>
          <a:p>
            <a:pPr marL="361950"/>
            <a:r>
              <a:rPr lang="fr-FR" sz="1400" dirty="0" smtClean="0"/>
              <a:t>Sortir le Kit de nettoyage qui est dans le premier tiroir </a:t>
            </a:r>
          </a:p>
          <a:p>
            <a:pPr marL="361950"/>
            <a:r>
              <a:rPr lang="fr-FR" sz="1400" dirty="0" smtClean="0"/>
              <a:t>du bureau </a:t>
            </a:r>
            <a:r>
              <a:rPr lang="fr-FR" sz="1400" dirty="0"/>
              <a:t>à</a:t>
            </a:r>
            <a:r>
              <a:rPr lang="fr-FR" sz="1400" dirty="0" smtClean="0"/>
              <a:t> gauche de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 et préparer :</a:t>
            </a:r>
            <a:br>
              <a:rPr lang="fr-FR" sz="1400" dirty="0" smtClean="0"/>
            </a:br>
            <a:r>
              <a:rPr lang="fr-FR" sz="1400" dirty="0" smtClean="0"/>
              <a:t>￼</a:t>
            </a:r>
            <a:br>
              <a:rPr lang="fr-FR" sz="1400" dirty="0" smtClean="0"/>
            </a:br>
            <a:endParaRPr lang="fr-FR" sz="1400" dirty="0" smtClean="0"/>
          </a:p>
          <a:p>
            <a:pPr marL="361950"/>
            <a:endParaRPr lang="fr-FR" sz="1400" dirty="0"/>
          </a:p>
          <a:p>
            <a:pPr marL="361950"/>
            <a:endParaRPr lang="fr-FR" sz="1400" dirty="0" smtClean="0"/>
          </a:p>
          <a:p>
            <a:pPr marL="361950"/>
            <a:endParaRPr lang="fr-FR" sz="1400" dirty="0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14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250075" y="836712"/>
            <a:ext cx="3914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NETTOYAGE de la TROTEC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1416394" y="2608290"/>
            <a:ext cx="504056" cy="3224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768322" y="2608290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1835696" y="3068960"/>
            <a:ext cx="504056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1835696" y="2636912"/>
            <a:ext cx="0" cy="43204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 flipV="1">
            <a:off x="1403648" y="3717032"/>
            <a:ext cx="504056" cy="3224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V="1">
            <a:off x="755576" y="3717032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3212976"/>
            <a:ext cx="720080" cy="93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3861048"/>
            <a:ext cx="1440160" cy="95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7" cstate="print"/>
          <a:srcRect l="7967" t="8566" r="7050"/>
          <a:stretch>
            <a:fillRect/>
          </a:stretch>
        </p:blipFill>
        <p:spPr bwMode="auto">
          <a:xfrm rot="5400000">
            <a:off x="3240195" y="5408877"/>
            <a:ext cx="107943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ZoneTexte 43"/>
          <p:cNvSpPr txBox="1"/>
          <p:nvPr/>
        </p:nvSpPr>
        <p:spPr>
          <a:xfrm>
            <a:off x="5148064" y="5786680"/>
            <a:ext cx="13956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le produit</a:t>
            </a:r>
          </a:p>
          <a:p>
            <a:endParaRPr lang="fr-FR" sz="1400" dirty="0" smtClean="0"/>
          </a:p>
          <a:p>
            <a:r>
              <a:rPr lang="fr-FR" sz="1400" dirty="0" smtClean="0"/>
              <a:t>Les lingettes</a:t>
            </a:r>
            <a:endParaRPr lang="fr-FR" sz="1400" dirty="0"/>
          </a:p>
        </p:txBody>
      </p:sp>
      <p:cxnSp>
        <p:nvCxnSpPr>
          <p:cNvPr id="46" name="Connecteur droit avec flèche 45"/>
          <p:cNvCxnSpPr>
            <a:endCxn id="73734" idx="0"/>
          </p:cNvCxnSpPr>
          <p:nvPr/>
        </p:nvCxnSpPr>
        <p:spPr>
          <a:xfrm flipH="1">
            <a:off x="4499992" y="5949280"/>
            <a:ext cx="648072" cy="179677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 flipH="1">
            <a:off x="4355976" y="6309320"/>
            <a:ext cx="792088" cy="72008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73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09003" y="5301208"/>
            <a:ext cx="307213" cy="833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6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6329535" y="6063953"/>
            <a:ext cx="576064" cy="7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3" name="Connecteur droit 52"/>
          <p:cNvCxnSpPr/>
          <p:nvPr/>
        </p:nvCxnSpPr>
        <p:spPr>
          <a:xfrm flipV="1">
            <a:off x="1416347" y="5174124"/>
            <a:ext cx="504056" cy="3224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 flipV="1">
            <a:off x="768275" y="5174124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8172400" y="2492896"/>
            <a:ext cx="971600" cy="1410387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1547664" y="1628800"/>
            <a:ext cx="64087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14488"/>
            <a:r>
              <a:rPr lang="fr-FR" dirty="0" smtClean="0"/>
              <a:t>Nettoyage avant et après chaque utilisation</a:t>
            </a:r>
          </a:p>
          <a:p>
            <a:pPr marL="361950"/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1400" dirty="0" smtClean="0"/>
              <a:t>Nettoyer chaque élément un par un et</a:t>
            </a:r>
          </a:p>
          <a:p>
            <a:pPr marL="361950"/>
            <a:r>
              <a:rPr lang="fr-FR" sz="1400" dirty="0" smtClean="0"/>
              <a:t>Le replacer avant de passer au suivant￼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￼	</a:t>
            </a:r>
            <a:r>
              <a:rPr lang="fr-FR" sz="1400" dirty="0" smtClean="0"/>
              <a:t>Le miroir (enlever les 2 vis)￼</a:t>
            </a:r>
          </a:p>
          <a:p>
            <a:pPr marL="361950"/>
            <a:r>
              <a:rPr lang="fr-FR" sz="1400" dirty="0"/>
              <a:t>	</a:t>
            </a:r>
          </a:p>
          <a:p>
            <a:pPr marL="895350"/>
            <a:r>
              <a:rPr lang="fr-FR" sz="1400" dirty="0" smtClean="0"/>
              <a:t>La lentille, en dévissant dans le sens des aiguilles d’une montre la bague</a:t>
            </a:r>
          </a:p>
          <a:p>
            <a:pPr marL="895350"/>
            <a:r>
              <a:rPr lang="fr-FR" sz="1400" b="1" dirty="0" smtClean="0">
                <a:solidFill>
                  <a:srgbClr val="799BA7"/>
                </a:solidFill>
              </a:rPr>
              <a:t>Ne </a:t>
            </a:r>
            <a:r>
              <a:rPr lang="fr-FR" sz="1400" b="1" dirty="0">
                <a:solidFill>
                  <a:srgbClr val="799BA7"/>
                </a:solidFill>
              </a:rPr>
              <a:t>la poser nulle part car sinon un risque de rayure et de casser la </a:t>
            </a:r>
            <a:r>
              <a:rPr lang="fr-FR" sz="1400" b="1" dirty="0" smtClean="0">
                <a:solidFill>
                  <a:srgbClr val="799BA7"/>
                </a:solidFill>
              </a:rPr>
              <a:t>machine</a:t>
            </a:r>
            <a:r>
              <a:rPr lang="fr-FR" sz="1400" b="1" dirty="0">
                <a:solidFill>
                  <a:srgbClr val="799BA7"/>
                </a:solidFill>
              </a:rPr>
              <a:t> </a:t>
            </a:r>
            <a:endParaRPr lang="fr-FR" sz="1400" b="1" dirty="0" smtClean="0">
              <a:solidFill>
                <a:srgbClr val="799BA7"/>
              </a:solidFill>
            </a:endParaRPr>
          </a:p>
          <a:p>
            <a:pPr marL="895350"/>
            <a:endParaRPr lang="fr-FR" sz="1400" dirty="0"/>
          </a:p>
          <a:p>
            <a:pPr marL="895350"/>
            <a:r>
              <a:rPr lang="fr-FR" sz="1400" dirty="0" smtClean="0"/>
              <a:t>La buse</a:t>
            </a:r>
          </a:p>
          <a:p>
            <a:pPr marL="895350"/>
            <a:endParaRPr lang="fr-FR" sz="1400" dirty="0"/>
          </a:p>
          <a:p>
            <a:pPr marL="895350"/>
            <a:r>
              <a:rPr lang="fr-FR" sz="1400" dirty="0" smtClean="0"/>
              <a:t>La grille, l’enlever en la prenant par les barres du dessous</a:t>
            </a:r>
          </a:p>
          <a:p>
            <a:pPr marL="895350"/>
            <a:r>
              <a:rPr lang="fr-FR" sz="1400" b="1" dirty="0" smtClean="0">
                <a:solidFill>
                  <a:srgbClr val="799BA7"/>
                </a:solidFill>
              </a:rPr>
              <a:t>sans la glisser pour ne pas rayer la plaque du dessous</a:t>
            </a:r>
            <a:br>
              <a:rPr lang="fr-FR" sz="1400" b="1" dirty="0" smtClean="0">
                <a:solidFill>
                  <a:srgbClr val="799BA7"/>
                </a:solidFill>
              </a:rPr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Tapoter la grille par le dessous</a:t>
            </a:r>
            <a:br>
              <a:rPr lang="fr-FR" sz="1400" dirty="0" smtClean="0"/>
            </a:br>
            <a:r>
              <a:rPr lang="fr-FR" sz="1400" dirty="0" smtClean="0"/>
              <a:t>￼</a:t>
            </a:r>
            <a:br>
              <a:rPr lang="fr-FR" sz="1400" dirty="0" smtClean="0"/>
            </a:br>
            <a:r>
              <a:rPr lang="fr-FR" sz="1400" dirty="0" smtClean="0"/>
              <a:t>Nettoyage du socle avec l’alcool </a:t>
            </a:r>
            <a:br>
              <a:rPr lang="fr-FR" sz="1400" dirty="0" smtClean="0"/>
            </a:br>
            <a:r>
              <a:rPr lang="fr-FR" sz="1400" dirty="0" smtClean="0"/>
              <a:t>￼</a:t>
            </a:r>
            <a:br>
              <a:rPr lang="fr-FR" sz="1400" dirty="0" smtClean="0"/>
            </a:br>
            <a:r>
              <a:rPr lang="fr-FR" sz="1400" dirty="0" smtClean="0"/>
              <a:t>Remettre en place en ce calant sur les réglettes du fond et du cotées </a:t>
            </a:r>
            <a:br>
              <a:rPr lang="fr-FR" sz="1400" dirty="0" smtClean="0"/>
            </a:br>
            <a:r>
              <a:rPr lang="fr-FR" sz="1400" b="1" dirty="0" smtClean="0">
                <a:solidFill>
                  <a:srgbClr val="799BA7"/>
                </a:solidFill>
              </a:rPr>
              <a:t>Vérifier que la grille ne bouge pas devant et sur les côtés</a:t>
            </a:r>
            <a:r>
              <a:rPr lang="fr-FR" sz="1400" dirty="0" smtClean="0"/>
              <a:t> </a:t>
            </a:r>
          </a:p>
          <a:p>
            <a:pPr marL="895350"/>
            <a:endParaRPr lang="fr-FR" sz="1400" dirty="0" smtClean="0"/>
          </a:p>
          <a:p>
            <a:pPr marL="895350"/>
            <a:endParaRPr lang="fr-FR" sz="1400" dirty="0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14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250075" y="836712"/>
            <a:ext cx="3914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NETTOYAGE de la TROTEC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1416394" y="2608290"/>
            <a:ext cx="504056" cy="3224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768322" y="2608290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1835696" y="3068960"/>
            <a:ext cx="504056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1835696" y="2636912"/>
            <a:ext cx="0" cy="43204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2204864"/>
            <a:ext cx="1158216" cy="11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6" cstate="print"/>
          <a:srcRect t="15385" b="38461"/>
          <a:stretch>
            <a:fillRect/>
          </a:stretch>
        </p:blipFill>
        <p:spPr bwMode="auto">
          <a:xfrm>
            <a:off x="3203848" y="4149080"/>
            <a:ext cx="74421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1988840"/>
            <a:ext cx="821510" cy="137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Connecteur droit avec flèche 23"/>
          <p:cNvCxnSpPr/>
          <p:nvPr/>
        </p:nvCxnSpPr>
        <p:spPr>
          <a:xfrm flipV="1">
            <a:off x="4499992" y="2420888"/>
            <a:ext cx="720080" cy="720080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V="1">
            <a:off x="4644008" y="2852936"/>
            <a:ext cx="504056" cy="576064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V="1">
            <a:off x="5436096" y="2780928"/>
            <a:ext cx="1080120" cy="72008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V="1">
            <a:off x="4860032" y="2276872"/>
            <a:ext cx="216024" cy="288032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>
            <a:off x="4860032" y="2564904"/>
            <a:ext cx="432048" cy="72008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1979712" y="3573016"/>
            <a:ext cx="504056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>
            <a:off x="1979712" y="3140968"/>
            <a:ext cx="0" cy="43204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2123728" y="4365104"/>
            <a:ext cx="288032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2123728" y="3573016"/>
            <a:ext cx="0" cy="79208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5229200"/>
            <a:ext cx="666635" cy="95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4509120"/>
            <a:ext cx="635972" cy="8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8144" y="5229200"/>
            <a:ext cx="682517" cy="8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4" name="Connecteur droit avec flèche 53"/>
          <p:cNvCxnSpPr/>
          <p:nvPr/>
        </p:nvCxnSpPr>
        <p:spPr>
          <a:xfrm flipV="1">
            <a:off x="5652120" y="5373216"/>
            <a:ext cx="360040" cy="864096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 flipV="1">
            <a:off x="5652120" y="5373216"/>
            <a:ext cx="720080" cy="864096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>
            <a:off x="2267744" y="4797152"/>
            <a:ext cx="216024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>
            <a:off x="2267744" y="4365104"/>
            <a:ext cx="0" cy="43204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>
            <a:off x="1403648" y="5877272"/>
            <a:ext cx="1080120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 flipV="1">
            <a:off x="755576" y="5874048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 flipV="1">
            <a:off x="1403648" y="6309320"/>
            <a:ext cx="1080120" cy="3224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 flipV="1">
            <a:off x="755576" y="6309320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>
            <a:off x="2267744" y="5445224"/>
            <a:ext cx="288032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>
            <a:off x="2267744" y="4653136"/>
            <a:ext cx="0" cy="792088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47664" y="1772816"/>
            <a:ext cx="619268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fr-FR" sz="1400" dirty="0" smtClean="0"/>
              <a:t>Installer le support à graver ou à découper sur la plaque de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 en haut à gauche. Et réactiver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 (en vert, sur le pad)</a:t>
            </a:r>
          </a:p>
          <a:p>
            <a:pPr fontAlgn="t"/>
            <a:endParaRPr lang="fr-FR" sz="1400" dirty="0"/>
          </a:p>
          <a:p>
            <a:pPr fontAlgn="t"/>
            <a:r>
              <a:rPr lang="fr-FR" sz="1400" dirty="0" smtClean="0"/>
              <a:t>Définir le niveau du laser par rapport au support à graver ou à découper. Cela s’appelle faire la pige.</a:t>
            </a:r>
          </a:p>
          <a:p>
            <a:pPr fontAlgn="t"/>
            <a:endParaRPr lang="fr-FR" sz="1400" dirty="0"/>
          </a:p>
          <a:p>
            <a:pPr fontAlgn="t"/>
            <a:r>
              <a:rPr lang="fr-FR" sz="1400" dirty="0" smtClean="0"/>
              <a:t>Positionner le laser devant soi.</a:t>
            </a:r>
          </a:p>
          <a:p>
            <a:pPr fontAlgn="t"/>
            <a:r>
              <a:rPr lang="fr-FR" sz="1400" dirty="0" smtClean="0"/>
              <a:t>Prendre la pige </a:t>
            </a:r>
            <a:r>
              <a:rPr lang="fr-FR" sz="1400" dirty="0"/>
              <a:t>sur le cote intérieur de la </a:t>
            </a:r>
            <a:r>
              <a:rPr lang="fr-FR" sz="1400" dirty="0" err="1" smtClean="0"/>
              <a:t>trotec</a:t>
            </a:r>
            <a:endParaRPr lang="fr-FR" sz="1400" dirty="0" smtClean="0"/>
          </a:p>
          <a:p>
            <a:pPr fontAlgn="t"/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A l’aide du pad (zone en orange), faire monter doucement </a:t>
            </a:r>
          </a:p>
          <a:p>
            <a:pPr fontAlgn="t"/>
            <a:r>
              <a:rPr lang="fr-FR" sz="1400" dirty="0" smtClean="0"/>
              <a:t>la plaque jusqu’à </a:t>
            </a:r>
            <a:r>
              <a:rPr lang="fr-FR" sz="1400" dirty="0"/>
              <a:t>que </a:t>
            </a:r>
            <a:r>
              <a:rPr lang="fr-FR" sz="1400" dirty="0" smtClean="0"/>
              <a:t>la pige tombe</a:t>
            </a:r>
          </a:p>
          <a:p>
            <a:pPr fontAlgn="t"/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>Ensuite positionner le laser dans le coin en </a:t>
            </a:r>
            <a:r>
              <a:rPr lang="fr-FR" sz="1400" dirty="0" smtClean="0"/>
              <a:t>haut à gauche de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.</a:t>
            </a:r>
          </a:p>
          <a:p>
            <a:pPr fontAlgn="t"/>
            <a:endParaRPr lang="fr-FR" sz="1400" dirty="0"/>
          </a:p>
          <a:p>
            <a:pPr fontAlgn="t"/>
            <a:r>
              <a:rPr lang="fr-FR" sz="1400" dirty="0" smtClean="0"/>
              <a:t>Vous êtes prêt !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/>
            </a:r>
            <a:br>
              <a:rPr lang="fr-FR" sz="1400" dirty="0"/>
            </a:br>
            <a:endParaRPr lang="fr-FR" sz="1400" dirty="0"/>
          </a:p>
          <a:p>
            <a:pPr fontAlgn="t"/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/>
            </a:r>
            <a:br>
              <a:rPr lang="fr-FR" sz="1400" dirty="0" smtClean="0"/>
            </a:br>
            <a:endParaRPr lang="fr-FR" sz="1400" dirty="0" smtClean="0"/>
          </a:p>
          <a:p>
            <a:endParaRPr lang="fr-FR" sz="1400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7200800" y="4060475"/>
            <a:ext cx="1907704" cy="2769248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10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250075" y="836712"/>
            <a:ext cx="4214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PREPARATION de la TROTEC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827584" y="1916832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39552" y="476673"/>
            <a:ext cx="360040" cy="584775"/>
          </a:xfrm>
          <a:prstGeom prst="rect">
            <a:avLst/>
          </a:prstGeom>
          <a:solidFill>
            <a:srgbClr val="7DA4A5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Castellar" pitchFamily="18" charset="0"/>
              </a:rPr>
              <a:t>2</a:t>
            </a:r>
            <a:endParaRPr lang="fr-FR" sz="3200" dirty="0">
              <a:solidFill>
                <a:schemeClr val="bg1"/>
              </a:solidFill>
              <a:latin typeface="Castellar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755576" y="1412776"/>
            <a:ext cx="8384" cy="41764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2492896"/>
            <a:ext cx="1440160" cy="95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1700807"/>
            <a:ext cx="504056" cy="651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Connecteur droit avec flèche 19"/>
          <p:cNvCxnSpPr/>
          <p:nvPr/>
        </p:nvCxnSpPr>
        <p:spPr>
          <a:xfrm flipV="1">
            <a:off x="5148064" y="3284984"/>
            <a:ext cx="2304256" cy="144016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3476870"/>
            <a:ext cx="576064" cy="744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Connecteur droit 24"/>
          <p:cNvCxnSpPr/>
          <p:nvPr/>
        </p:nvCxnSpPr>
        <p:spPr>
          <a:xfrm flipV="1">
            <a:off x="827584" y="2564904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827584" y="3212976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V="1">
            <a:off x="827584" y="3857824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827584" y="4505896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755576" y="5589240"/>
            <a:ext cx="8388424" cy="0"/>
          </a:xfrm>
          <a:prstGeom prst="line">
            <a:avLst/>
          </a:prstGeom>
          <a:ln w="15875">
            <a:solidFill>
              <a:srgbClr val="97B2B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47664" y="1700808"/>
            <a:ext cx="759633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fr-FR" sz="1400" dirty="0" smtClean="0"/>
              <a:t>Ouvrir le logiciel </a:t>
            </a:r>
            <a:r>
              <a:rPr lang="fr-FR" sz="1400" dirty="0" err="1" smtClean="0"/>
              <a:t>CorelDraw</a:t>
            </a:r>
            <a:r>
              <a:rPr lang="fr-FR" sz="1400" dirty="0" smtClean="0"/>
              <a:t> qui est installé sur l’ordinateur à côté de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.</a:t>
            </a:r>
          </a:p>
          <a:p>
            <a:pPr fontAlgn="t"/>
            <a:endParaRPr lang="fr-FR" sz="1400" dirty="0"/>
          </a:p>
          <a:p>
            <a:pPr fontAlgn="t"/>
            <a:r>
              <a:rPr lang="fr-FR" sz="1400" dirty="0" smtClean="0"/>
              <a:t>Ouvrir le fichier .</a:t>
            </a:r>
            <a:r>
              <a:rPr lang="fr-FR" sz="1400" dirty="0" err="1" smtClean="0"/>
              <a:t>pdf</a:t>
            </a:r>
            <a:endParaRPr lang="fr-FR" sz="1400" dirty="0" smtClean="0"/>
          </a:p>
          <a:p>
            <a:pPr fontAlgn="t"/>
            <a:r>
              <a:rPr lang="fr-FR" sz="1400" dirty="0" smtClean="0"/>
              <a:t>Tout sélectionner et choisir « trait fin »</a:t>
            </a:r>
            <a:endParaRPr lang="fr-FR" sz="1400" dirty="0" smtClean="0"/>
          </a:p>
          <a:p>
            <a:pPr fontAlgn="t"/>
            <a:r>
              <a:rPr lang="fr-FR" sz="1400" dirty="0" smtClean="0"/>
              <a:t>Lancer l’impression via icône imprimante </a:t>
            </a:r>
            <a:br>
              <a:rPr lang="fr-FR" sz="1400" dirty="0" smtClean="0"/>
            </a:br>
            <a:r>
              <a:rPr lang="fr-FR" sz="1400" dirty="0" smtClean="0"/>
              <a:t>	Aller </a:t>
            </a:r>
            <a:r>
              <a:rPr lang="fr-FR" sz="1400" dirty="0" smtClean="0"/>
              <a:t>dans préférence ajoutée + 2 mm en largeur et hauteur</a:t>
            </a:r>
          </a:p>
          <a:p>
            <a:pPr fontAlgn="t"/>
            <a:r>
              <a:rPr lang="fr-FR" sz="1400" dirty="0" smtClean="0"/>
              <a:t>	Cocher </a:t>
            </a:r>
            <a:r>
              <a:rPr lang="fr-FR" sz="1400" dirty="0" smtClean="0"/>
              <a:t>case géométrie interne </a:t>
            </a:r>
            <a:r>
              <a:rPr lang="fr-FR" sz="1400" dirty="0" smtClean="0"/>
              <a:t>d’abord</a:t>
            </a:r>
          </a:p>
          <a:p>
            <a:pPr fontAlgn="t"/>
            <a:r>
              <a:rPr lang="fr-FR" sz="1400" dirty="0" smtClean="0"/>
              <a:t>	Disposition </a:t>
            </a:r>
            <a:r>
              <a:rPr lang="fr-FR" sz="1400" dirty="0" smtClean="0"/>
              <a:t>: angle supérieur gauche</a:t>
            </a:r>
            <a:endParaRPr lang="fr-FR" sz="1400" dirty="0" smtClean="0"/>
          </a:p>
          <a:p>
            <a:pPr fontAlgn="t"/>
            <a:r>
              <a:rPr lang="fr-FR" sz="1400" dirty="0" smtClean="0"/>
              <a:t>	</a:t>
            </a:r>
            <a:endParaRPr lang="fr-FR" sz="1400" dirty="0" smtClean="0"/>
          </a:p>
          <a:p>
            <a:pPr fontAlgn="t"/>
            <a:endParaRPr lang="fr-FR" sz="1400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sz="1400" dirty="0" smtClean="0"/>
          </a:p>
        </p:txBody>
      </p:sp>
      <p:sp>
        <p:nvSpPr>
          <p:cNvPr id="5" name="Rectangle 4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7556624" y="1484784"/>
            <a:ext cx="1587376" cy="2304256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10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250075" y="836712"/>
            <a:ext cx="3473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LANCER L’IMPRESSION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827584" y="1916832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39552" y="476673"/>
            <a:ext cx="360040" cy="584775"/>
          </a:xfrm>
          <a:prstGeom prst="rect">
            <a:avLst/>
          </a:prstGeom>
          <a:solidFill>
            <a:srgbClr val="7DA4A5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Castellar" pitchFamily="18" charset="0"/>
              </a:rPr>
              <a:t>3</a:t>
            </a:r>
            <a:endParaRPr lang="fr-FR" sz="3200" dirty="0">
              <a:solidFill>
                <a:schemeClr val="bg1"/>
              </a:solidFill>
              <a:latin typeface="Castellar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47664" y="1700808"/>
            <a:ext cx="759633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fr-FR" sz="1400" dirty="0" smtClean="0"/>
              <a:t>Ouvrir le logiciel Job Control </a:t>
            </a:r>
          </a:p>
          <a:p>
            <a:pPr fontAlgn="t"/>
            <a:r>
              <a:rPr lang="fr-FR" sz="1400" dirty="0" smtClean="0"/>
              <a:t>qui est installé sur l’ordinateur à côté de la </a:t>
            </a:r>
            <a:r>
              <a:rPr lang="fr-FR" sz="1400" dirty="0" err="1" smtClean="0"/>
              <a:t>trotec</a:t>
            </a:r>
            <a:r>
              <a:rPr lang="fr-FR" sz="1400" dirty="0" smtClean="0"/>
              <a:t>.</a:t>
            </a:r>
          </a:p>
          <a:p>
            <a:pPr fontAlgn="t"/>
            <a:r>
              <a:rPr lang="fr-FR" sz="1400" dirty="0" smtClean="0"/>
              <a:t>Quand à partir de </a:t>
            </a:r>
            <a:r>
              <a:rPr lang="fr-FR" sz="1400" dirty="0" err="1" smtClean="0"/>
              <a:t>CorelDraw</a:t>
            </a:r>
            <a:r>
              <a:rPr lang="fr-FR" sz="1400" dirty="0" smtClean="0"/>
              <a:t>, l’impression est lancé. </a:t>
            </a:r>
            <a:r>
              <a:rPr lang="fr-FR" sz="1400" dirty="0" smtClean="0"/>
              <a:t>JC </a:t>
            </a:r>
            <a:r>
              <a:rPr lang="fr-FR" sz="1400" dirty="0" smtClean="0"/>
              <a:t>clignote – </a:t>
            </a:r>
          </a:p>
          <a:p>
            <a:pPr fontAlgn="t"/>
            <a:r>
              <a:rPr lang="fr-FR" sz="1400" dirty="0" smtClean="0"/>
              <a:t>Choisir </a:t>
            </a:r>
            <a:r>
              <a:rPr lang="fr-FR" sz="1400" dirty="0" smtClean="0"/>
              <a:t>son Job et le positionner au niveau de la croix (point1)</a:t>
            </a:r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dirty="0" smtClean="0"/>
          </a:p>
          <a:p>
            <a:pPr fontAlgn="t"/>
            <a:endParaRPr lang="fr-FR" sz="1400" dirty="0" smtClean="0"/>
          </a:p>
          <a:p>
            <a:pPr fontAlgn="t"/>
            <a:r>
              <a:rPr lang="fr-FR" sz="1400" dirty="0"/>
              <a:t>1</a:t>
            </a:r>
            <a:r>
              <a:rPr lang="fr-FR" sz="1400" dirty="0" smtClean="0"/>
              <a:t> </a:t>
            </a:r>
            <a:r>
              <a:rPr lang="fr-FR" sz="1400" dirty="0" smtClean="0"/>
              <a:t>- Positionner le dessin pour qu’il soit au niveau du coin du papier identifié par une croix</a:t>
            </a:r>
            <a:br>
              <a:rPr lang="fr-FR" sz="1400" dirty="0" smtClean="0"/>
            </a:br>
            <a:endParaRPr lang="fr-FR" sz="1400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7556624" y="1484784"/>
            <a:ext cx="1587376" cy="2304256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10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250075" y="836712"/>
            <a:ext cx="3473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LANCER L’IMPRESSION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827584" y="1916832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39552" y="476673"/>
            <a:ext cx="360040" cy="584775"/>
          </a:xfrm>
          <a:prstGeom prst="rect">
            <a:avLst/>
          </a:prstGeom>
          <a:solidFill>
            <a:srgbClr val="7DA4A5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Castellar" pitchFamily="18" charset="0"/>
              </a:rPr>
              <a:t>3</a:t>
            </a:r>
            <a:endParaRPr lang="fr-FR" sz="3200" dirty="0">
              <a:solidFill>
                <a:schemeClr val="bg1"/>
              </a:solidFill>
              <a:latin typeface="Castellar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556792"/>
            <a:ext cx="504056" cy="50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2636912"/>
            <a:ext cx="4786759" cy="312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necteur droit avec flèche 17"/>
          <p:cNvCxnSpPr/>
          <p:nvPr/>
        </p:nvCxnSpPr>
        <p:spPr>
          <a:xfrm flipV="1">
            <a:off x="2123728" y="3573016"/>
            <a:ext cx="792088" cy="2448272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 flipV="1">
            <a:off x="2483768" y="2924944"/>
            <a:ext cx="4176464" cy="2160240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660232" y="5013176"/>
            <a:ext cx="2069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/>
              <a:t>3</a:t>
            </a:r>
            <a:r>
              <a:rPr lang="fr-FR" sz="1400" dirty="0" smtClean="0"/>
              <a:t> </a:t>
            </a:r>
            <a:r>
              <a:rPr lang="fr-FR" sz="1400" dirty="0" smtClean="0"/>
              <a:t>- Cliquer sur Œil couleur</a:t>
            </a:r>
          </a:p>
          <a:p>
            <a:r>
              <a:rPr lang="fr-FR" sz="1400" dirty="0" smtClean="0"/>
              <a:t>Votre dessin apparaît. </a:t>
            </a:r>
            <a:endParaRPr lang="fr-FR" sz="1400" dirty="0"/>
          </a:p>
        </p:txBody>
      </p:sp>
      <p:sp>
        <p:nvSpPr>
          <p:cNvPr id="32" name="Rectangle 31"/>
          <p:cNvSpPr/>
          <p:nvPr/>
        </p:nvSpPr>
        <p:spPr>
          <a:xfrm>
            <a:off x="6876256" y="3933056"/>
            <a:ext cx="207332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2</a:t>
            </a:r>
            <a:r>
              <a:rPr lang="fr-FR" sz="1400" dirty="0" smtClean="0"/>
              <a:t> </a:t>
            </a:r>
            <a:r>
              <a:rPr lang="fr-FR" sz="1400" dirty="0" smtClean="0"/>
              <a:t>- Cliquer sur buse </a:t>
            </a:r>
          </a:p>
          <a:p>
            <a:r>
              <a:rPr lang="fr-FR" sz="1400" dirty="0" smtClean="0"/>
              <a:t>pour paramétrer </a:t>
            </a:r>
          </a:p>
          <a:p>
            <a:r>
              <a:rPr lang="fr-FR" sz="1400" i="1" dirty="0" smtClean="0"/>
              <a:t>(voir détail page suivante)</a:t>
            </a:r>
          </a:p>
        </p:txBody>
      </p:sp>
      <p:cxnSp>
        <p:nvCxnSpPr>
          <p:cNvPr id="33" name="Connecteur droit avec flèche 32"/>
          <p:cNvCxnSpPr/>
          <p:nvPr/>
        </p:nvCxnSpPr>
        <p:spPr>
          <a:xfrm flipH="1" flipV="1">
            <a:off x="2771800" y="2924944"/>
            <a:ext cx="4104456" cy="1152128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060848"/>
            <a:ext cx="49530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1547664" y="1700808"/>
            <a:ext cx="6907404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t"/>
            <a:r>
              <a:rPr lang="fr-FR" sz="1400" dirty="0" smtClean="0"/>
              <a:t>Choisir la matière du support (papier, bois) : </a:t>
            </a:r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r>
              <a:rPr lang="fr-FR" sz="1400" dirty="0" smtClean="0"/>
              <a:t>Définir les paramètres pour chaque couleur</a:t>
            </a:r>
          </a:p>
          <a:p>
            <a:pPr fontAlgn="t"/>
            <a:r>
              <a:rPr lang="fr-FR" sz="1400" dirty="0" smtClean="0"/>
              <a:t>La couleur noire est toujours celle de la gravure et c’est toujours la première tâche exécutée.</a:t>
            </a:r>
          </a:p>
          <a:p>
            <a:pPr fontAlgn="t"/>
            <a:r>
              <a:rPr lang="fr-FR" sz="1400" dirty="0" smtClean="0"/>
              <a:t>Les couleurs suivantes sont l’ordre de découpe.</a:t>
            </a:r>
          </a:p>
          <a:p>
            <a:pPr fontAlgn="t"/>
            <a:r>
              <a:rPr lang="fr-FR" sz="1400" dirty="0" smtClean="0"/>
              <a:t>On découpe en premier les pièces intérieures jusqu’au pièces extérieurs</a:t>
            </a:r>
            <a:r>
              <a:rPr lang="fr-FR" sz="1400" dirty="0"/>
              <a:t> </a:t>
            </a:r>
            <a:endParaRPr lang="fr-FR" sz="1400" dirty="0" smtClean="0"/>
          </a:p>
          <a:p>
            <a:pPr fontAlgn="t"/>
            <a:r>
              <a:rPr lang="fr-FR" sz="1400" dirty="0" smtClean="0"/>
              <a:t>Regarder </a:t>
            </a:r>
            <a:r>
              <a:rPr lang="fr-FR" sz="1400" dirty="0"/>
              <a:t>après si le dessin tient bien sur le support avec le pad</a:t>
            </a:r>
            <a:br>
              <a:rPr lang="fr-FR" sz="1400" dirty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/>
            </a:r>
            <a:br>
              <a:rPr lang="fr-FR" sz="1400" dirty="0" smtClean="0"/>
            </a:br>
            <a:endParaRPr lang="fr-FR" sz="1400" dirty="0" smtClean="0"/>
          </a:p>
          <a:p>
            <a:endParaRPr lang="fr-FR" sz="1400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4" cstate="print"/>
          <a:srcRect l="25397" t="21694" r="25397" b="15806"/>
          <a:stretch>
            <a:fillRect/>
          </a:stretch>
        </p:blipFill>
        <p:spPr bwMode="auto">
          <a:xfrm>
            <a:off x="8172400" y="2492896"/>
            <a:ext cx="971600" cy="1410387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10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250075" y="836712"/>
            <a:ext cx="34735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LANCER L’IMPRESSION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768322" y="2608290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39552" y="476673"/>
            <a:ext cx="360040" cy="584775"/>
          </a:xfrm>
          <a:prstGeom prst="rect">
            <a:avLst/>
          </a:prstGeom>
          <a:solidFill>
            <a:srgbClr val="7DA4A5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Castellar" pitchFamily="18" charset="0"/>
              </a:rPr>
              <a:t>3</a:t>
            </a:r>
            <a:endParaRPr lang="fr-FR" sz="3200" dirty="0">
              <a:solidFill>
                <a:schemeClr val="bg1"/>
              </a:solidFill>
              <a:latin typeface="Castellar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2555776" y="1988840"/>
            <a:ext cx="1080120" cy="1440160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V="1">
            <a:off x="3419872" y="3212976"/>
            <a:ext cx="1008112" cy="2088232"/>
          </a:xfrm>
          <a:prstGeom prst="straightConnector1">
            <a:avLst/>
          </a:prstGeom>
          <a:ln w="28575">
            <a:solidFill>
              <a:srgbClr val="97B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47664" y="1556792"/>
            <a:ext cx="669674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fr-FR" sz="1400" dirty="0" smtClean="0"/>
              <a:t>Dans </a:t>
            </a:r>
            <a:r>
              <a:rPr lang="fr-FR" sz="1400" b="1" dirty="0" err="1" smtClean="0"/>
              <a:t>Inkscape</a:t>
            </a:r>
            <a:r>
              <a:rPr lang="fr-FR" sz="1400" dirty="0" smtClean="0"/>
              <a:t>, respecter les couleurs qui seront utilisées par la laser. L’ordre est important. La couleur rouge sera la première découpée ensuite la bleu, la verte …</a:t>
            </a:r>
          </a:p>
          <a:p>
            <a:pPr fontAlgn="t"/>
            <a:r>
              <a:rPr lang="fr-FR" sz="1400" dirty="0" smtClean="0"/>
              <a:t>La couleur noire est utilisée pour la gravure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Pour les couleurs à utiliser</a:t>
            </a:r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endParaRPr lang="fr-FR" sz="1400" dirty="0"/>
          </a:p>
          <a:p>
            <a:pPr fontAlgn="t"/>
            <a:endParaRPr lang="fr-FR" sz="1400" dirty="0" smtClean="0"/>
          </a:p>
          <a:p>
            <a:pPr fontAlgn="t"/>
            <a:r>
              <a:rPr lang="fr-FR" sz="1400" dirty="0"/>
              <a:t/>
            </a:r>
            <a:br>
              <a:rPr lang="fr-FR" sz="1400" dirty="0"/>
            </a:br>
            <a:endParaRPr lang="fr-FR" sz="1400" dirty="0" smtClean="0"/>
          </a:p>
          <a:p>
            <a:pPr fontAlgn="t"/>
            <a:r>
              <a:rPr lang="fr-FR" sz="1400" dirty="0" smtClean="0"/>
              <a:t>Enregistrer en PDF version 1.4</a:t>
            </a:r>
            <a:endParaRPr lang="fr-FR" sz="1400" dirty="0"/>
          </a:p>
          <a:p>
            <a:pPr fontAlgn="t"/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￼</a:t>
            </a:r>
            <a:endParaRPr lang="fr-FR" sz="1400" dirty="0"/>
          </a:p>
          <a:p>
            <a:r>
              <a:rPr lang="fr-FR" sz="1400" dirty="0" smtClean="0"/>
              <a:t/>
            </a:r>
            <a:br>
              <a:rPr lang="fr-FR" sz="1400" dirty="0" smtClean="0"/>
            </a:br>
            <a:endParaRPr lang="fr-FR" sz="1400" dirty="0" smtClean="0"/>
          </a:p>
          <a:p>
            <a:endParaRPr lang="fr-FR" sz="1400" dirty="0"/>
          </a:p>
        </p:txBody>
      </p:sp>
      <p:sp>
        <p:nvSpPr>
          <p:cNvPr id="5" name="Rectangle 4"/>
          <p:cNvSpPr/>
          <p:nvPr/>
        </p:nvSpPr>
        <p:spPr>
          <a:xfrm rot="16200000">
            <a:off x="-2686608" y="2686608"/>
            <a:ext cx="6858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2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2" descr="https://laforge.fontenay.fr/fileadmin/_processed_/d/2/csm_logo_la_forge_CMJN_bleu-01_db8e780c21.png"/>
          <p:cNvPicPr>
            <a:picLocks noChangeAspect="1" noChangeArrowheads="1"/>
          </p:cNvPicPr>
          <p:nvPr/>
        </p:nvPicPr>
        <p:blipFill>
          <a:blip r:embed="rId3" cstate="print"/>
          <a:srcRect l="25397" t="21694" r="25397" b="15806"/>
          <a:stretch>
            <a:fillRect/>
          </a:stretch>
        </p:blipFill>
        <p:spPr bwMode="auto">
          <a:xfrm>
            <a:off x="8172400" y="2492896"/>
            <a:ext cx="971600" cy="1410387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547664" cy="14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10"/>
          <p:cNvCxnSpPr/>
          <p:nvPr/>
        </p:nvCxnSpPr>
        <p:spPr>
          <a:xfrm>
            <a:off x="1475656" y="737848"/>
            <a:ext cx="7596336" cy="6902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250075" y="836712"/>
            <a:ext cx="5437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LE </a:t>
            </a:r>
            <a:r>
              <a:rPr lang="fr-FR" sz="2800" dirty="0" smtClean="0">
                <a:solidFill>
                  <a:schemeClr val="bg1"/>
                </a:solidFill>
              </a:rPr>
              <a:t>PROJET – Paramètre des couleurs</a:t>
            </a:r>
            <a:endParaRPr lang="fr-FR" sz="2800" dirty="0">
              <a:solidFill>
                <a:schemeClr val="bg1"/>
              </a:solidFill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131840" y="764704"/>
            <a:ext cx="0" cy="57606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131840" y="1340768"/>
            <a:ext cx="4680520" cy="3223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V="1">
            <a:off x="768322" y="2608290"/>
            <a:ext cx="648072" cy="3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39552" y="476673"/>
            <a:ext cx="360040" cy="584775"/>
          </a:xfrm>
          <a:prstGeom prst="rect">
            <a:avLst/>
          </a:prstGeom>
          <a:solidFill>
            <a:srgbClr val="7DA4A5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Castellar" pitchFamily="18" charset="0"/>
              </a:rPr>
              <a:t>5</a:t>
            </a:r>
            <a:endParaRPr lang="fr-FR" sz="3200" dirty="0">
              <a:solidFill>
                <a:schemeClr val="bg1"/>
              </a:solidFill>
              <a:latin typeface="Castellar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755576" y="1412776"/>
            <a:ext cx="8384" cy="5445224"/>
          </a:xfrm>
          <a:prstGeom prst="line">
            <a:avLst/>
          </a:prstGeom>
          <a:ln w="158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2852936"/>
            <a:ext cx="720080" cy="2306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3968</TotalTime>
  <Words>320</Words>
  <Application>Microsoft Office PowerPoint</Application>
  <PresentationFormat>Affichage à l'écran (4:3)</PresentationFormat>
  <Paragraphs>136</Paragraphs>
  <Slides>8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diddl007</dc:creator>
  <cp:lastModifiedBy>diddl007</cp:lastModifiedBy>
  <cp:revision>26</cp:revision>
  <dcterms:created xsi:type="dcterms:W3CDTF">2019-01-30T13:03:11Z</dcterms:created>
  <dcterms:modified xsi:type="dcterms:W3CDTF">2019-04-29T12:29:15Z</dcterms:modified>
</cp:coreProperties>
</file>